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8"/>
  </p:handoutMasterIdLst>
  <p:sldIdLst>
    <p:sldId id="292" r:id="rId3"/>
    <p:sldId id="257" r:id="rId4"/>
    <p:sldId id="315" r:id="rId6"/>
    <p:sldId id="434" r:id="rId7"/>
    <p:sldId id="582" r:id="rId8"/>
    <p:sldId id="513" r:id="rId9"/>
    <p:sldId id="593" r:id="rId10"/>
    <p:sldId id="296" r:id="rId11"/>
    <p:sldId id="435" r:id="rId12"/>
    <p:sldId id="436" r:id="rId13"/>
    <p:sldId id="594" r:id="rId14"/>
    <p:sldId id="595" r:id="rId15"/>
    <p:sldId id="437" r:id="rId16"/>
    <p:sldId id="569" r:id="rId17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0" userDrawn="1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69B"/>
    <a:srgbClr val="A83A59"/>
    <a:srgbClr val="00518E"/>
    <a:srgbClr val="005696"/>
    <a:srgbClr val="005DA2"/>
    <a:srgbClr val="490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4660"/>
  </p:normalViewPr>
  <p:slideViewPr>
    <p:cSldViewPr showGuides="1">
      <p:cViewPr>
        <p:scale>
          <a:sx n="75" d="100"/>
          <a:sy n="75" d="100"/>
        </p:scale>
        <p:origin x="-1014" y="-642"/>
      </p:cViewPr>
      <p:guideLst>
        <p:guide orient="horz" pos="3010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80" y="-120"/>
      </p:cViewPr>
      <p:guideLst>
        <p:guide orient="horz" pos="2880"/>
        <p:guide pos="2160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2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F9134F4-E9E0-40F9-A928-DD2781C43E8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FADDB4-8C15-47C3-A56A-67125AE71D0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2DFC4-50F8-4FBF-AF9D-BBF5A06E52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1270C-525F-45F8-B434-C6066AEEE01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1270C-525F-45F8-B434-C6066AEEE0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6225-F5BD-426C-9781-0B4763BEFFE6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FDAEF-4FE9-487B-B086-93F96390F66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EA39-34D6-4855-A47A-03F29DE174B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A5EA-8029-42A2-ADC1-C0B888BAC90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E23E-DA34-4036-A1F7-4D1A294D967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F2899-1A10-4D48-B5AA-AC8283E5956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57118" cy="922878"/>
          </a:xfrm>
          <a:prstGeom prst="rect">
            <a:avLst/>
          </a:prstGeom>
          <a:gradFill>
            <a:gsLst>
              <a:gs pos="0">
                <a:srgbClr val="0070C0">
                  <a:alpha val="90000"/>
                </a:srgbClr>
              </a:gs>
              <a:gs pos="100000">
                <a:srgbClr val="0070C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0624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DE8F-8676-40FC-8AC4-8A506897B8AC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B746-618C-4E7B-A142-9F4C84A7067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381750"/>
            <a:ext cx="1800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4FA0-2FDE-4B27-BC51-8D65A860176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9B22-F54D-4E36-87A7-92480C8B7CC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381750"/>
            <a:ext cx="1800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DACEF-EEB3-4F1E-92F9-02B94DE730D2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1926-FA3F-4F60-B7AB-81FA90355B1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EF0CE-EB6D-463A-B864-D71E197296B0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79A0A-9A29-4554-B4EA-BCF08B4B508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6B85-CF6F-4535-B44B-6CD2D0651A44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BF64E-2D2D-4364-9E89-E59A6E8C1B7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8F7A-5635-4EB2-87C8-B2BF6B5C0A92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3A75C-F955-4B29-81EB-942DA6CA5F9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6AAAE-DF1F-4B74-B73E-CEDBBE96520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4EA6-E7B0-404D-A5B2-F501C2FEB01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5C18C-7090-489F-A69A-FD1305B3980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F77C-DD5F-4179-8C66-627F0E9EDDD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0738E2-11C6-4A99-A88F-E717B2E3B44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68B600-E174-487B-A552-B26DEE1821E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tags" Target="../tags/tag15.xml"/><Relationship Id="rId2" Type="http://schemas.openxmlformats.org/officeDocument/2006/relationships/image" Target="../media/image7.png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tags" Target="../tags/tag18.xml"/><Relationship Id="rId4" Type="http://schemas.openxmlformats.org/officeDocument/2006/relationships/image" Target="../media/image14.png"/><Relationship Id="rId3" Type="http://schemas.openxmlformats.org/officeDocument/2006/relationships/tags" Target="../tags/tag17.xml"/><Relationship Id="rId2" Type="http://schemas.openxmlformats.org/officeDocument/2006/relationships/image" Target="../media/image13.png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tags" Target="../tags/tag21.xml"/><Relationship Id="rId3" Type="http://schemas.openxmlformats.org/officeDocument/2006/relationships/image" Target="../media/image16.png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tags" Target="../tags/tag9.xml"/><Relationship Id="rId4" Type="http://schemas.openxmlformats.org/officeDocument/2006/relationships/image" Target="../media/image8.png"/><Relationship Id="rId3" Type="http://schemas.openxmlformats.org/officeDocument/2006/relationships/tags" Target="../tags/tag8.xml"/><Relationship Id="rId2" Type="http://schemas.openxmlformats.org/officeDocument/2006/relationships/image" Target="../media/image7.png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tags" Target="../tags/tag13.xml"/><Relationship Id="rId4" Type="http://schemas.openxmlformats.org/officeDocument/2006/relationships/image" Target="../media/image10.png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11112" y="2276872"/>
            <a:ext cx="9144000" cy="15121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/>
              <a:t>张家口市202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年民办初中招生信息系统</a:t>
            </a:r>
            <a:endParaRPr lang="zh-CN" altLang="en-US" sz="3600" b="1" dirty="0" smtClean="0"/>
          </a:p>
        </p:txBody>
      </p:sp>
      <p:sp>
        <p:nvSpPr>
          <p:cNvPr id="8" name="矩形 7"/>
          <p:cNvSpPr/>
          <p:nvPr/>
        </p:nvSpPr>
        <p:spPr>
          <a:xfrm>
            <a:off x="2484407" y="5661016"/>
            <a:ext cx="4088192" cy="39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endParaRPr lang="zh-CN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84407" y="4293226"/>
            <a:ext cx="4088192" cy="39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志愿填报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志愿征集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38300" y="2125345"/>
            <a:ext cx="599122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志愿征集：</a:t>
            </a:r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</a:t>
            </a:r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志愿征集开放期间</a:t>
            </a:r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</a:t>
            </a:r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未参加志愿填报或志愿填报未被录取的学生</a:t>
            </a:r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</a:t>
            </a:r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本市户籍，非本市学籍想填报本市学校的学生</a:t>
            </a:r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志愿征集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750" y="981075"/>
            <a:ext cx="800227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一志愿未录取或未填报一志愿，拥有本市学籍的学生，志愿征集操作与志愿填报操作相同。只是选择学校范围由学生本行政区划内的学校，扩充为全市有征集计划的学校。请参考志愿填报步骤。下面主要讲解</a:t>
            </a:r>
            <a:r>
              <a:rPr lang="zh-CN" altLang="en-US" sz="14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本市户籍非本市学籍</a:t>
            </a:r>
            <a:r>
              <a:rPr lang="zh-CN" altLang="en-US" sz="14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学生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的志愿征集操作。</a:t>
            </a:r>
            <a:endParaRPr lang="zh-CN" altLang="en-US" sz="1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28040" y="1845310"/>
            <a:ext cx="2682875" cy="46139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356100" y="1844675"/>
            <a:ext cx="3897630" cy="4505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志愿征集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9750" y="981075"/>
            <a:ext cx="8370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仿宋" panose="02010609060101010101" charset="-122"/>
                <a:ea typeface="仿宋" panose="02010609060101010101" charset="-122"/>
              </a:rPr>
              <a:t>学籍申请</a:t>
            </a:r>
            <a:endParaRPr lang="zh-CN" altLang="en-US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1025" y="5733415"/>
            <a:ext cx="744664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学籍申请提交后，等待系统审核。</a:t>
            </a:r>
            <a:endParaRPr lang="zh-CN" altLang="en-US" sz="1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zh-CN" altLang="en-US" sz="1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审核通过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: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自动进入到绑定学籍中，征集学校为申请时的学校。</a:t>
            </a:r>
            <a:endParaRPr lang="zh-CN" altLang="en-US" sz="1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审核不通过：根据提示信息进行修改，最多修改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次，超过次数后无法修改。</a:t>
            </a:r>
            <a:endParaRPr lang="zh-CN" altLang="en-US" sz="1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54025" y="1340485"/>
            <a:ext cx="2455545" cy="428879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275965" y="1354455"/>
            <a:ext cx="2560320" cy="4241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083935" y="1354455"/>
            <a:ext cx="2886710" cy="4257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查询录取结果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1115695" y="6092825"/>
            <a:ext cx="74466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查询录取结果开放期间，可以点击绑定学籍学生的录取结果按钮，进行录取结果查询。</a:t>
            </a:r>
            <a:endParaRPr lang="zh-CN" altLang="en-US" sz="1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188085" y="1202055"/>
            <a:ext cx="2800985" cy="46113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860290" y="1202055"/>
            <a:ext cx="3044190" cy="4601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结束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255010" y="2853055"/>
            <a:ext cx="26212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9600"/>
              <a:t>结束</a:t>
            </a:r>
            <a:endParaRPr lang="zh-CN" altLang="en-US" sz="9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1270"/>
            <a:ext cx="8229600" cy="90678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填报流程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55650" y="1485265"/>
            <a:ext cx="7791450" cy="4105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登录页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48580" y="1341120"/>
            <a:ext cx="348678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lang="zh-CN" altLang="en-US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、家长第一次进入登录页，需要进行账号注册（需在开放时间内）</a:t>
            </a:r>
            <a:endParaRPr lang="zh-CN" altLang="en-US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/>
            <a:endParaRPr lang="zh-CN" altLang="en-US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/>
            <a:r>
              <a:rPr lang="en-US" altLang="zh-CN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zh-CN" altLang="en-US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、密码找回功能，提供家长在忘记密码时进行找回操作</a:t>
            </a:r>
            <a:endParaRPr lang="zh-CN" altLang="en-US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/>
            <a:endParaRPr lang="zh-CN" altLang="en-US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/>
            <a:r>
              <a:rPr lang="en-US" altLang="zh-CN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</a:t>
            </a:r>
            <a:r>
              <a:rPr lang="zh-CN" altLang="en-US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、不了解系统的家长，先下载并仔细阅读系统填报操作手册</a:t>
            </a:r>
            <a:endParaRPr lang="zh-CN" altLang="en-US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/>
            <a:endParaRPr lang="zh-CN" altLang="en-US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/>
            <a:r>
              <a:rPr lang="en-US" altLang="zh-CN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</a:t>
            </a:r>
            <a:r>
              <a:rPr lang="zh-CN" altLang="en-US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、展示各学校的计划招生数量、招生范围、办学地点、学费信息</a:t>
            </a:r>
            <a:r>
              <a:rPr lang="zh-CN" altLang="en-US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（需在开放时间内）</a:t>
            </a:r>
            <a:endParaRPr lang="zh-CN" altLang="en-US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  <a:p>
            <a:pPr algn="just"/>
            <a:endParaRPr lang="zh-CN" altLang="en-US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  <a:p>
            <a:pPr algn="just"/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5</a:t>
            </a:r>
            <a:r>
              <a:rPr lang="zh-CN" altLang="en-US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、展示各学校招生简章</a:t>
            </a:r>
            <a:endParaRPr lang="zh-CN" altLang="en-US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/>
            <a:endParaRPr lang="zh-CN" altLang="en-US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28040" y="1196975"/>
            <a:ext cx="3829685" cy="4970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注册页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19700" y="1772920"/>
            <a:ext cx="285877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buClrTx/>
              <a:buSzTx/>
              <a:buNone/>
            </a:pPr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注册时需要输入：</a:t>
            </a:r>
            <a:endParaRPr lang="en-US" altLang="zh-CN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None/>
            </a:pPr>
            <a:r>
              <a:rPr lang="zh-CN" altLang="en-US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监护人</a:t>
            </a:r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手机号、</a:t>
            </a:r>
            <a:endParaRPr lang="en-US" altLang="zh-CN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None/>
            </a:pPr>
            <a:r>
              <a:rPr lang="zh-CN" altLang="en-US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短信</a:t>
            </a:r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验证码、</a:t>
            </a:r>
            <a:endParaRPr lang="en-US" altLang="zh-CN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None/>
            </a:pPr>
            <a:r>
              <a:rPr lang="zh-CN" altLang="en-US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监护人</a:t>
            </a:r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真实姓名、</a:t>
            </a:r>
            <a:endParaRPr lang="en-US" altLang="zh-CN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None/>
            </a:pPr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身份账号、</a:t>
            </a:r>
            <a:endParaRPr lang="en-US" altLang="zh-CN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None/>
            </a:pPr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登录密码等必要的注册信息。</a:t>
            </a:r>
            <a:endParaRPr lang="en-US" altLang="zh-CN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None/>
            </a:pPr>
            <a:r>
              <a:rPr lang="en-US" altLang="zh-CN" sz="1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请牢记登录密码，</a:t>
            </a:r>
            <a:r>
              <a:rPr lang="zh-CN" altLang="en-US" sz="1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系统提示注册成功后，自动跳转到登录页面</a:t>
            </a:r>
            <a:r>
              <a:rPr lang="en-US" altLang="zh-CN" sz="16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endParaRPr lang="en-US" altLang="zh-CN" sz="16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None/>
            </a:pPr>
            <a:endParaRPr lang="en-US" altLang="zh-CN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332230" y="1125220"/>
            <a:ext cx="3430270" cy="5158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pPr algn="l">
              <a:buClrTx/>
              <a:buSzTx/>
              <a:buFontTx/>
            </a:pPr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密码找回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19700" y="1917065"/>
            <a:ext cx="350774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buClrTx/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密码找回功能：</a:t>
            </a:r>
            <a:endParaRPr lang="en-US" altLang="zh-CN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FontTx/>
              <a:buNone/>
            </a:pPr>
            <a:endParaRPr lang="en-US" altLang="zh-CN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1.输入手机号码，获取短信验证码。</a:t>
            </a:r>
            <a:endParaRPr lang="en-US" altLang="zh-CN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2.修改密码</a:t>
            </a:r>
            <a:endParaRPr lang="en-US" altLang="zh-CN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just">
              <a:buClrTx/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3.完成后重新登录。</a:t>
            </a:r>
            <a:endParaRPr lang="en-US" altLang="zh-CN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03985" y="1269365"/>
            <a:ext cx="3521075" cy="45262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个人中心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43755" y="1988820"/>
            <a:ext cx="3329940" cy="26206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zh-CN" altLang="en-US" sz="16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家长登录后，进入到个人中心页面，分别展示家长信息、绑定学生数量、填报时间和征集时间等信息。</a:t>
            </a:r>
            <a:endParaRPr lang="zh-CN" altLang="en-US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>
              <a:buClrTx/>
              <a:buSzTx/>
              <a:buFontTx/>
            </a:pPr>
            <a:endParaRPr lang="zh-CN" altLang="en-US" sz="16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1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1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添加学生</a:t>
            </a:r>
            <a:r>
              <a:rPr lang="en-US" altLang="zh-CN" sz="1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r>
              <a:rPr lang="zh-CN" altLang="en-US" sz="16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按钮，在志愿填报和志愿征集时间段内显示！</a:t>
            </a:r>
            <a:endParaRPr lang="zh-CN" altLang="en-US" sz="1600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188085" y="1341120"/>
            <a:ext cx="3265805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志愿填报</a:t>
            </a:r>
            <a:endParaRPr lang="en-US" altLang="zh-CN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638300" y="2125345"/>
            <a:ext cx="599122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志愿填报：</a:t>
            </a:r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</a:t>
            </a:r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志愿填报开放期间</a:t>
            </a:r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en-US" altLang="zh-CN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</a:t>
            </a:r>
            <a:r>
              <a:rPr lang="zh-CN" altLang="en-US" sz="2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拥有本市小学生学籍的学生</a:t>
            </a:r>
            <a:endParaRPr lang="en-US" altLang="zh-CN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endParaRPr lang="zh-CN" altLang="en-US" sz="2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志愿填报</a:t>
            </a:r>
            <a:endParaRPr lang="en-US" altLang="zh-CN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9750" y="9817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仿宋" panose="02010609060101010101" charset="-122"/>
                <a:ea typeface="仿宋" panose="02010609060101010101" charset="-122"/>
              </a:rPr>
              <a:t>添加绑定学生</a:t>
            </a:r>
            <a:endParaRPr lang="zh-CN" altLang="en-US" b="1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21335" y="6149340"/>
            <a:ext cx="838073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在志愿填报期间，点击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添加学生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按钮。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输入要绑定的学生姓名、身份账号点击查询，一位家长仅允许绑定一名学生，查询成功确认无误点击绑定按钮。提示成功后，学生信息会显示在家长个人中心的绑定学籍列表中，点击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一志愿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按钮进行志愿填报。</a:t>
            </a:r>
            <a:endParaRPr lang="zh-CN" altLang="en-US" sz="1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23850" y="1484630"/>
            <a:ext cx="2530475" cy="42284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090920" y="1484630"/>
            <a:ext cx="2811145" cy="42291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275965" y="1484630"/>
            <a:ext cx="2365375" cy="4228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charset="-122"/>
                <a:ea typeface="仿宋" panose="02010609060101010101" charset="-122"/>
              </a:rPr>
              <a:t>志愿填报</a:t>
            </a:r>
            <a:endParaRPr lang="zh-CN" altLang="en-US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539750" y="9817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仿宋" panose="02010609060101010101" charset="-122"/>
                <a:ea typeface="仿宋" panose="02010609060101010101" charset="-122"/>
              </a:rPr>
              <a:t>一志愿填报</a:t>
            </a:r>
            <a:endParaRPr lang="zh-CN" altLang="en-US" b="1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349250" y="6149340"/>
            <a:ext cx="855281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在填报页面，选择学校，点击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一志愿提交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按钮进行保存（</a:t>
            </a:r>
            <a:r>
              <a:rPr lang="zh-CN" altLang="en-US" sz="14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只能提交一次，无法修改，谨慎选择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）。提交成功后，绑定学籍的学生列表中，会显示一志愿选择的学校，此时即为填报成功。录取开放时，点击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录取结果</a:t>
            </a:r>
            <a:r>
              <a:rPr lang="en-US" altLang="zh-CN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r>
              <a:rPr lang="zh-CN" altLang="en-US" sz="1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查询，是否被录取。</a:t>
            </a:r>
            <a:endParaRPr lang="zh-CN" altLang="en-US" sz="1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350645" y="1341120"/>
            <a:ext cx="2814320" cy="47713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003800" y="1341120"/>
            <a:ext cx="3086100" cy="4771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COMMONDATA" val="eyJoZGlkIjoiMDUyZGUwODE3Mjc5M2Q4NTBiN2U5MGYwNzFkYjBlOTAifQ=="/>
  <p:tag name="KSO_WPP_MARK_KEY" val="a6c8bf10-5a61-44a0-bd3c-031a7c7f8671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8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WPS 演示</Application>
  <PresentationFormat>全屏显示(4:3)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宋体</vt:lpstr>
      <vt:lpstr>Wingdings</vt:lpstr>
      <vt:lpstr>Calibri</vt:lpstr>
      <vt:lpstr>Segoe UI</vt:lpstr>
      <vt:lpstr>微软雅黑</vt:lpstr>
      <vt:lpstr>仿宋</vt:lpstr>
      <vt:lpstr>Arial Unicode MS</vt:lpstr>
      <vt:lpstr>Office 主题​​</vt:lpstr>
      <vt:lpstr>PowerPoint 演示文稿</vt:lpstr>
      <vt:lpstr>填报流程</vt:lpstr>
      <vt:lpstr>登录页</vt:lpstr>
      <vt:lpstr>注册页</vt:lpstr>
      <vt:lpstr>密码找回</vt:lpstr>
      <vt:lpstr>个人中心</vt:lpstr>
      <vt:lpstr>志愿填报</vt:lpstr>
      <vt:lpstr>志愿填报</vt:lpstr>
      <vt:lpstr>志愿填报</vt:lpstr>
      <vt:lpstr>志愿征集</vt:lpstr>
      <vt:lpstr>志愿征集</vt:lpstr>
      <vt:lpstr>志愿征集</vt:lpstr>
      <vt:lpstr>查询录取结果</vt:lpstr>
      <vt:lpstr>结束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河北新龙科技股份有限公司</dc:title>
  <dc:creator>郭红亮</dc:creator>
  <cp:lastModifiedBy>白皓阳</cp:lastModifiedBy>
  <cp:revision>489</cp:revision>
  <dcterms:created xsi:type="dcterms:W3CDTF">2013-04-10T12:40:00Z</dcterms:created>
  <dcterms:modified xsi:type="dcterms:W3CDTF">2024-06-20T08:42:42Z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91E81822A5904F3D94C101D999A0E151</vt:lpwstr>
  </property>
  <property fmtid="{D5CDD505-2E9C-101B-9397-08002B2CF9AE}" pid="3" name="KSOProductBuildVer">
    <vt:lpwstr>2052-11.1.0.14309</vt:lpwstr>
  </property>
</Properties>
</file>